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7" r:id="rId11"/>
    <p:sldId id="265" r:id="rId12"/>
    <p:sldId id="273" r:id="rId13"/>
    <p:sldId id="266" r:id="rId14"/>
    <p:sldId id="268" r:id="rId15"/>
    <p:sldId id="283" r:id="rId16"/>
    <p:sldId id="269" r:id="rId17"/>
    <p:sldId id="271" r:id="rId18"/>
    <p:sldId id="270" r:id="rId19"/>
    <p:sldId id="272" r:id="rId20"/>
    <p:sldId id="274" r:id="rId21"/>
    <p:sldId id="281" r:id="rId22"/>
    <p:sldId id="276" r:id="rId23"/>
    <p:sldId id="275" r:id="rId24"/>
    <p:sldId id="278" r:id="rId25"/>
    <p:sldId id="277" r:id="rId26"/>
    <p:sldId id="279" r:id="rId27"/>
    <p:sldId id="280" r:id="rId28"/>
    <p:sldId id="284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76" autoAdjust="0"/>
  </p:normalViewPr>
  <p:slideViewPr>
    <p:cSldViewPr snapToGrid="0" snapToObjects="1">
      <p:cViewPr varScale="1">
        <p:scale>
          <a:sx n="150" d="100"/>
          <a:sy n="150" d="100"/>
        </p:scale>
        <p:origin x="-12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9C0CD-6F64-CA4B-B12F-DBB5FF19A87B}" type="datetimeFigureOut">
              <a:rPr lang="en-US" smtClean="0"/>
              <a:t>6/11/11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CB3E0-968C-2248-879B-5202B077D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31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DBCDF-10C7-5949-AA45-E9F8A478AF06}" type="datetimeFigureOut">
              <a:rPr lang="en-US" smtClean="0"/>
              <a:t>6/11/11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6DF59-2A31-064C-8C24-4C4AD6BDE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813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324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246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10200" y="6324600"/>
            <a:ext cx="1371600" cy="365125"/>
          </a:xfrm>
        </p:spPr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5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6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1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90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94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12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0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1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05600" y="339725"/>
            <a:ext cx="2420938" cy="5867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274638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600200"/>
            <a:ext cx="8839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2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4000" y="6356350"/>
            <a:ext cx="1371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Calibri" charset="0"/>
              </a:defRPr>
            </a:lvl1pPr>
          </a:lstStyle>
          <a:p>
            <a:fld id="{75C209B6-15C3-FD42-B738-E0724CB521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jp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gif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9" Type="http://schemas.openxmlformats.org/officeDocument/2006/relationships/image" Target="../media/image15.png"/><Relationship Id="rId10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usu.edu/~danbryce/software/default.ja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Planning and Acting in Incomplete Domains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Weber </a:t>
            </a:r>
            <a:r>
              <a:rPr lang="en-US" dirty="0" smtClean="0"/>
              <a:t>and Daniel Bryce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0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Propagating Failure Explanations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Models and Diagnoses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Propositional Models: 26</a:t>
            </a:r>
          </a:p>
          <a:p>
            <a:r>
              <a:rPr lang="en-US" dirty="0" smtClean="0"/>
              <a:t>PI1: 2</a:t>
            </a:r>
          </a:p>
          <a:p>
            <a:r>
              <a:rPr lang="en-US" dirty="0" smtClean="0"/>
              <a:t>PI2: 1</a:t>
            </a:r>
          </a:p>
          <a:p>
            <a:endParaRPr lang="en-US" dirty="0"/>
          </a:p>
          <a:p>
            <a:r>
              <a:rPr lang="en-US" dirty="0"/>
              <a:t>Propositional Models: </a:t>
            </a:r>
            <a:r>
              <a:rPr lang="en-US" dirty="0" smtClean="0"/>
              <a:t>24</a:t>
            </a:r>
            <a:endParaRPr lang="en-US" dirty="0"/>
          </a:p>
          <a:p>
            <a:r>
              <a:rPr lang="en-US" dirty="0"/>
              <a:t>PI1: </a:t>
            </a:r>
            <a:r>
              <a:rPr lang="en-US" dirty="0" smtClean="0"/>
              <a:t>2</a:t>
            </a:r>
            <a:endParaRPr lang="en-US" dirty="0"/>
          </a:p>
          <a:p>
            <a:r>
              <a:rPr lang="en-US" dirty="0"/>
              <a:t>PI2: </a:t>
            </a:r>
            <a:r>
              <a:rPr lang="en-US" dirty="0" smtClean="0"/>
              <a:t>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4" y="1417638"/>
            <a:ext cx="8266409" cy="48736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6" y="3969239"/>
            <a:ext cx="3810000" cy="4826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2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(26834 Incomplete Features)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34127"/>
            <a:ext cx="8839200" cy="45259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18012102889058430029072958416000499615620779677228097366088755462667565584997221674103819610797789889939066653095734373653126377973436854598417143324084982234554133305715854977799992184214290594195428826557524927795153068556633308053881630995394102416224433366022506864676691167905447363369514512374660200838828977369927724980474105307940672951900920226076731975134513850627319230774720576593552588872357444739101072895663526816197392015905415097993123713774780693950180442331319134950279029823310048784672731783155184355660633953270956080111811632003350156777919011012612005008326194100924996141250656393402594772646886785456515544781030011985770832734353514000289268335670093969289516951238251209515191167158906680404527924149096252318777393768692681357656471414444167023985866227566828143593369783573943068692800109286656412083190631289080324348788857397099849486490953135660085412929483914271806543531344679291719366070443972910529031307543619615941945132189682785814415733546090867519748610332685752214531926843548524765693578462208795426002747010121783694745201726997155741976784008530364379909367833687960226863676842202663446402894240280970566705241343276479661092644495734539082392911814231623776046318932219672807412655078963576846062724324926156632615370927156580614049761561007883580717420228075957233670713457328223307827410568411510407107368032348741598078879200118464300759064331883959299067221118108625448609735599283218774418966428618807184061829183004785983184576333264050262058066577164021901713903738131205936095395790869441873692044498979772595511293967681719230770906788569742017962874219578424975107960877365297315289721007260344712834427314945164270622385662181945370189912289878183445613143238429672393179725109327787125034121154368105799607400888053508399767843358000096132799689921369186345203057269311682431121924126593849978699646668143150779810843823816805797386207872029274005111726037970860051888831389295131637090196613431469714848353530314171801023780292111436093142659033550257832042499352917037777147111779313420817127093929093600696270785323254654783911022219368933778665833223007992869187436365268243756742206268568154324650225508237849165897797818363088405064713811638989903082035198047983678915373695189442177578129312490667162060635874320138847951688487634749402462718632505268496343248695986590856853811506744824719095101080448646891641963259785709331380831705112330435503918292744102233134780938794444902098548141126827879146576934128449638153124872000857725385001788002470770363527538027776407575366606267862054001850668746192893739970986328136026110233756941532094358508797475321931890083068600220882788649950183262601620460342102717584465467177857054239633761865176947220125510833584357638877621193237215839440741113028594411338288451370611527800750149146198108525198337430316814734154469145839250055675491356469270133755217372338738463046977063669905118933215158266704744435755302369370220726442837278080574353110385912065765985914198550894302484239232405531155792621237861089306682777424466942979079356623252231564701413145085951455421839860816994145610591262667788316621199158276632080612012443852329841040139204757431032886609368832735733278745397100974543241124904531162036817271140385224307157938944772333702716558439974722443127581538577536884037485490055008658874084044365804388227076472069989222171700756877313718525789643660256074999411497305027273365768939251508280848946144658111099801465110159479520861709045534641225791515208019328074123422016037935941988834277611183963609197024011181124154533216869275517425574406778897398204059906528379226433347602120043556034641009595475592405277573406238455833789723241649194212101939315035597585063232023408794621226940348120311320355829111143480286086414569917854582841458950082918566329224110364450871733937792268235657564118839144712997974048112559041505498482192107575766405514673172679265443647804846276906576148098043474541784120369676758294307944315748237344170442846373753403948447875492159154846340414675978230252964756738017594522222050337234621362748173108587746500518938845764510329148082557502392716991919774765182608621454740645118334136090346060188228469708406027620065980752456843560575197561132138788596723871655277262163852437765487579692438268564727183463558393973567361537764157950606069932405004155062451233902174242493080215142167046634322440600684379309732365274713615016599215812031126873379855144535894318180619843039542282775486175387246024092722454578622218225720766492196852611975349135384968691116357579142326795398965730186629355459109735822161436662986436020629264953478019053380972037647552034623589037525547762120569823905178706568473860264103832092610385920651193738991395992240802427033298596696843109859083573104359793465775513101028682521583286716943343892521812241469951417024656845428513442984386771627509826380437666021851075465413233439676583939799155199250203126127104865908271778535566690041283918604184096381572096964248501668231004486356429090515181292986660577390830271852866095303218120092790185199306418239439260908466335471686843806324313656462292702973682588421038042295127094087050512230923863236216752293597920523589241909552619635759665360225634856547658019765065159611473110511046374388958573764788931125436395633656604597732794484617048116152672978104328313109352081819454788976336935939815721852345164335119305965808339588718346563013671017308220588316354166650705564755450409165710785212850247600499246770539037453013472481591931614813220543221730200221934727039694383735852961970691513733260910026163467747522074214141407911255877746586387598542274212842621300430483582484936130343334102479980311053695136438305062228347087746922963332246796206293857035209462660138410658144184979216567172198791336726273549629509253601636585767909297812372414222882875867068468063193061192251191707210072433276844276602927494449484663839435854369525530196481351320608633053731237184878371484104958667818439804860895472828991411220137044860018558546286699788537960744767757448068588207522640915648793178042781697868957928406433012630383903256432669511259271687170043284388109027750144645536361993999976009414934823499199325715125654844798350646364177135336207571814411247120956316602127874038118235490355433274014879900829323310074199291433365629060119584995058985846018996790803021931771919873546372100043630752225686975967809362549927648170039301929655367471098530014768954681522036557946455671913984339891705343121571842163929990526847395471561368295243374727953247887836455332765263124617886096107538905866599904172883248069480243750905547164073756212562652152302071900388993341339659599273991490957290264531045597549480550541103001861569176182638364520176648560407072535002937006752825448066249281580395251840273486141916359221495436435167519859732343039757887498122359309450546006108270695689352315007784617666588672651372564591325833281075699388797270059828597199526075938243416643734400749385330069888613307400109619118332326223163494105248976312018262187664666209381174015346948321363465267659244482511741734375271461279734986929761106298721117246745746655654106162304780029804075530744039672091973357251086379328209209127365443592776720901219180913825241031399701530705084863356087362874697437331561988153788234392214559711778970003871224707462019952214934579077870923677960888339211966997393489871846822955313054571921368091151202386013280908697807939725167488332291792209614730037370343425741652121558512763914403149010047488943191666061202711126252715893253447588460126647887029881746093311280235875330894875619238669727901534400916153140729099033339607197412549739810369498304389855963069126169821253347334924697598103610627776363254196197422523456995053250269888320523057060608579521570430454003322948543717051384541190756129853930042179664999543035556387370890121448337335669454969183042415605302168429539197686407444556995254644062176726904183068764721969831913537524162108321293830557294762396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1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Optimistic/Pessimistic</a:t>
            </a:r>
          </a:p>
          <a:p>
            <a:pPr lvl="1"/>
            <a:r>
              <a:rPr lang="en-US" dirty="0" smtClean="0"/>
              <a:t>FF Heuristic</a:t>
            </a:r>
          </a:p>
          <a:p>
            <a:r>
              <a:rPr lang="en-US" dirty="0" smtClean="0"/>
              <a:t>Cautiously Optimistic</a:t>
            </a:r>
          </a:p>
          <a:p>
            <a:pPr lvl="1"/>
            <a:r>
              <a:rPr lang="en-US" dirty="0" smtClean="0"/>
              <a:t>Propagate PFE’s, ignore deletes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6633"/>
            <a:ext cx="9144000" cy="20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Supporting action for each proposition</a:t>
            </a:r>
          </a:p>
          <a:p>
            <a:pPr lvl="1"/>
            <a:r>
              <a:rPr lang="en-US" dirty="0" err="1" smtClean="0"/>
              <a:t>h</a:t>
            </a:r>
            <a:r>
              <a:rPr lang="en-US" baseline="30000" dirty="0" err="1" smtClean="0"/>
              <a:t>M</a:t>
            </a:r>
            <a:r>
              <a:rPr lang="en-US" dirty="0" smtClean="0"/>
              <a:t> Fewest </a:t>
            </a:r>
            <a:r>
              <a:rPr lang="en-US" dirty="0" smtClean="0"/>
              <a:t>Models of effect PFE</a:t>
            </a:r>
          </a:p>
          <a:p>
            <a:pPr lvl="1"/>
            <a:r>
              <a:rPr lang="en-US" dirty="0" err="1" smtClean="0"/>
              <a:t>h</a:t>
            </a:r>
            <a:r>
              <a:rPr lang="en-US" baseline="30000" dirty="0" err="1" smtClean="0"/>
              <a:t>PI</a:t>
            </a:r>
            <a:r>
              <a:rPr lang="en-US" dirty="0" smtClean="0"/>
              <a:t> Fewest Prime </a:t>
            </a:r>
            <a:r>
              <a:rPr lang="en-US" dirty="0" err="1" smtClean="0"/>
              <a:t>Implicants</a:t>
            </a:r>
            <a:r>
              <a:rPr lang="en-US" dirty="0" smtClean="0"/>
              <a:t> (Diagnoses) </a:t>
            </a:r>
            <a:r>
              <a:rPr lang="en-US" dirty="0" smtClean="0"/>
              <a:t>of effect PFE</a:t>
            </a:r>
          </a:p>
          <a:p>
            <a:r>
              <a:rPr lang="en-US" dirty="0" smtClean="0"/>
              <a:t>Extract Relaxed Plan using chosen actions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2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DeFault</a:t>
            </a:r>
            <a:r>
              <a:rPr lang="en-US" dirty="0" smtClean="0"/>
              <a:t> Planner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Dual-Queue GBFS w/ Preferred Operators</a:t>
            </a:r>
          </a:p>
          <a:p>
            <a:r>
              <a:rPr lang="en-US" dirty="0" smtClean="0"/>
              <a:t>Return First Solution</a:t>
            </a:r>
          </a:p>
          <a:p>
            <a:r>
              <a:rPr lang="en-US" dirty="0" smtClean="0"/>
              <a:t>All code identical except heuristic functions and search nodes</a:t>
            </a:r>
          </a:p>
          <a:p>
            <a:r>
              <a:rPr lang="en-US" dirty="0" smtClean="0"/>
              <a:t>Compute plan quality after search</a:t>
            </a:r>
          </a:p>
          <a:p>
            <a:r>
              <a:rPr lang="en-US" dirty="0" smtClean="0"/>
              <a:t>Pure Java</a:t>
            </a:r>
          </a:p>
          <a:p>
            <a:r>
              <a:rPr lang="en-US" dirty="0" smtClean="0"/>
              <a:t>JDD BDD package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0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athway65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19" r="-25119"/>
          <a:stretch>
            <a:fillRect/>
          </a:stretch>
        </p:blipFill>
        <p:spPr bwMode="auto">
          <a:xfrm>
            <a:off x="3214082" y="2100389"/>
            <a:ext cx="7573963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5" name="Picture 4" descr="Image for 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" y="4310189"/>
            <a:ext cx="5562600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6" name="Picture 5" descr="how-it-works-laser-print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10426" r="6056" b="6729"/>
          <a:stretch>
            <a:fillRect/>
          </a:stretch>
        </p:blipFill>
        <p:spPr bwMode="auto">
          <a:xfrm>
            <a:off x="6490682" y="500189"/>
            <a:ext cx="267970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 descr="2x2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39232" r="29516" b="39723"/>
          <a:stretch/>
        </p:blipFill>
        <p:spPr bwMode="auto">
          <a:xfrm>
            <a:off x="242282" y="1414589"/>
            <a:ext cx="41529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8" name="Content Placeholder 3" descr="hobo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5" t="9461" r="7034" b="10638"/>
          <a:stretch/>
        </p:blipFill>
        <p:spPr bwMode="auto">
          <a:xfrm>
            <a:off x="394682" y="2252789"/>
            <a:ext cx="700088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375882" y="1566989"/>
            <a:ext cx="1698625" cy="655638"/>
            <a:chOff x="5029200" y="2514600"/>
            <a:chExt cx="3435026" cy="1240509"/>
          </a:xfrm>
        </p:grpSpPr>
        <p:pic>
          <p:nvPicPr>
            <p:cNvPr id="10" name="Content Placeholder 6" descr="dicencards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" t="2738" r="1361" b="9146"/>
            <a:stretch/>
          </p:blipFill>
          <p:spPr bwMode="auto">
            <a:xfrm>
              <a:off x="5029200" y="2514600"/>
              <a:ext cx="1024088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1" name="Content Placeholder 10" descr="Road_Stake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4" r="18070"/>
            <a:stretch/>
          </p:blipFill>
          <p:spPr bwMode="auto">
            <a:xfrm>
              <a:off x="6172068" y="2514600"/>
              <a:ext cx="443022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2" name="Content Placeholder 12" descr="BIndleStiff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" t="7585" r="1870" b="2812"/>
            <a:stretch/>
          </p:blipFill>
          <p:spPr bwMode="auto">
            <a:xfrm>
              <a:off x="5106247" y="3352620"/>
              <a:ext cx="879623" cy="330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3" name="Content Placeholder 15" descr="Blanket Photo One of a Kin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" t="13923" r="2723" b="11324"/>
            <a:stretch/>
          </p:blipFill>
          <p:spPr bwMode="auto">
            <a:xfrm>
              <a:off x="6704979" y="2589692"/>
              <a:ext cx="751211" cy="597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4" name="Content Placeholder 19" descr="rags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5" r="-745" b="1918"/>
            <a:stretch/>
          </p:blipFill>
          <p:spPr bwMode="auto">
            <a:xfrm>
              <a:off x="7542870" y="2589692"/>
              <a:ext cx="921356" cy="549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5" name="Picture 14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3528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394682" y="1566989"/>
            <a:ext cx="1698625" cy="655638"/>
            <a:chOff x="1219200" y="2514600"/>
            <a:chExt cx="3435026" cy="1240509"/>
          </a:xfrm>
        </p:grpSpPr>
        <p:pic>
          <p:nvPicPr>
            <p:cNvPr id="20" name="Content Placeholder 6" descr="dicencards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" t="2738" r="1361" b="9146"/>
            <a:stretch/>
          </p:blipFill>
          <p:spPr bwMode="auto">
            <a:xfrm>
              <a:off x="1219200" y="2514600"/>
              <a:ext cx="1024088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1" name="Content Placeholder 10" descr="Road_Stake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4" r="18070"/>
            <a:stretch/>
          </p:blipFill>
          <p:spPr bwMode="auto">
            <a:xfrm>
              <a:off x="2362068" y="2514600"/>
              <a:ext cx="443022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2" name="Content Placeholder 12" descr="BIndleStiff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" t="7585" r="1870" b="2812"/>
            <a:stretch/>
          </p:blipFill>
          <p:spPr bwMode="auto">
            <a:xfrm>
              <a:off x="1296247" y="3352620"/>
              <a:ext cx="879623" cy="330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3" name="Content Placeholder 15" descr="Blanket Photo One of a Kin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" t="13923" r="2723" b="11324"/>
            <a:stretch/>
          </p:blipFill>
          <p:spPr bwMode="auto">
            <a:xfrm>
              <a:off x="2894979" y="2589692"/>
              <a:ext cx="751211" cy="597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4" name="Content Placeholder 19" descr="rags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5" r="-745" b="1918"/>
            <a:stretch/>
          </p:blipFill>
          <p:spPr bwMode="auto">
            <a:xfrm>
              <a:off x="3732870" y="2589692"/>
              <a:ext cx="921356" cy="549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5" name="Picture 24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33528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1461482" y="2481389"/>
            <a:ext cx="1905000" cy="685800"/>
            <a:chOff x="3124200" y="4267200"/>
            <a:chExt cx="3853826" cy="1298122"/>
          </a:xfrm>
        </p:grpSpPr>
        <p:pic>
          <p:nvPicPr>
            <p:cNvPr id="30" name="Content Placeholder 10" descr="Road_Stake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4" r="18070"/>
            <a:stretch/>
          </p:blipFill>
          <p:spPr bwMode="auto">
            <a:xfrm>
              <a:off x="4190425" y="4420451"/>
              <a:ext cx="443190" cy="685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1" name="Content Placeholder 12" descr="BIndleStiff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" t="7585" r="1870" b="2812"/>
            <a:stretch/>
          </p:blipFill>
          <p:spPr bwMode="auto">
            <a:xfrm>
              <a:off x="3124200" y="4648825"/>
              <a:ext cx="879957" cy="330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2" name="Content Placeholder 15" descr="Blanket Photo One of a Kin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" t="13923" r="2723" b="11324"/>
            <a:stretch/>
          </p:blipFill>
          <p:spPr bwMode="auto">
            <a:xfrm>
              <a:off x="5105710" y="4495573"/>
              <a:ext cx="748284" cy="597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3" name="Content Placeholder 19" descr="rags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5" r="-745" b="1918"/>
            <a:stretch/>
          </p:blipFill>
          <p:spPr bwMode="auto">
            <a:xfrm>
              <a:off x="5943916" y="4495573"/>
              <a:ext cx="921708" cy="54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4" name="Picture 33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4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5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Straight Arrow Connector 37"/>
            <p:cNvCxnSpPr/>
            <p:nvPr/>
          </p:nvCxnSpPr>
          <p:spPr bwMode="auto">
            <a:xfrm>
              <a:off x="3124200" y="4267200"/>
              <a:ext cx="385382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3124200" y="5562318"/>
              <a:ext cx="3735001" cy="300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0" name="Date Placeholder 3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50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Incomplete 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7825" r="-17825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8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Q1</a:t>
            </a:r>
            <a:r>
              <a:rPr lang="en-US" dirty="0"/>
              <a:t>: Does reasoning about incompleteness lead to </a:t>
            </a:r>
            <a:r>
              <a:rPr lang="en-US" dirty="0" smtClean="0"/>
              <a:t>high quality </a:t>
            </a:r>
            <a:r>
              <a:rPr lang="en-US" dirty="0"/>
              <a:t>plans?</a:t>
            </a:r>
          </a:p>
          <a:p>
            <a:r>
              <a:rPr lang="en-US" dirty="0" smtClean="0"/>
              <a:t>Q2</a:t>
            </a:r>
            <a:r>
              <a:rPr lang="en-US" dirty="0"/>
              <a:t>: Does counting prime </a:t>
            </a:r>
            <a:r>
              <a:rPr lang="en-US" dirty="0" err="1"/>
              <a:t>implicants</a:t>
            </a:r>
            <a:r>
              <a:rPr lang="en-US" dirty="0"/>
              <a:t> perform better </a:t>
            </a:r>
            <a:r>
              <a:rPr lang="en-US" dirty="0" smtClean="0"/>
              <a:t>than counting </a:t>
            </a:r>
            <a:r>
              <a:rPr lang="en-US" dirty="0"/>
              <a:t>models?</a:t>
            </a:r>
          </a:p>
          <a:p>
            <a:r>
              <a:rPr lang="en-US" dirty="0" smtClean="0"/>
              <a:t>Q3</a:t>
            </a:r>
            <a:r>
              <a:rPr lang="en-US" dirty="0"/>
              <a:t>: As the number of incomplete features grows, </a:t>
            </a:r>
            <a:r>
              <a:rPr lang="en-US" dirty="0" smtClean="0"/>
              <a:t>does stronger </a:t>
            </a:r>
            <a:r>
              <a:rPr lang="en-US" dirty="0"/>
              <a:t>reasoning about incompleteness help?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06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Q1: </a:t>
            </a:r>
            <a:r>
              <a:rPr lang="en-US" dirty="0" smtClean="0"/>
              <a:t>Quality</a:t>
            </a:r>
            <a:br>
              <a:rPr lang="en-US" dirty="0" smtClean="0"/>
            </a:br>
            <a:r>
              <a:rPr lang="en-US" dirty="0" smtClean="0"/>
              <a:t>(# Better Quality)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6313" b="-6313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2100385" y="3204308"/>
            <a:ext cx="6535615" cy="576385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00385" y="3204308"/>
            <a:ext cx="976923" cy="239346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7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-1" b="-12885"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Train Agents cheaply</a:t>
            </a:r>
          </a:p>
          <a:p>
            <a:r>
              <a:rPr lang="en-US" dirty="0" smtClean="0"/>
              <a:t>Perfect Knowledge Engineering is Costly</a:t>
            </a:r>
          </a:p>
          <a:p>
            <a:r>
              <a:rPr lang="en-US" dirty="0" smtClean="0"/>
              <a:t>Plan and Act with Incomplete Domain Knowledge</a:t>
            </a:r>
          </a:p>
          <a:p>
            <a:r>
              <a:rPr lang="en-US" dirty="0" smtClean="0"/>
              <a:t>Focus on Incomplete Actions, but complete set of Propositions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5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Counting </a:t>
            </a:r>
            <a:r>
              <a:rPr lang="en-US" dirty="0" smtClean="0"/>
              <a:t>Performance</a:t>
            </a:r>
            <a:br>
              <a:rPr lang="en-US" dirty="0" smtClean="0"/>
            </a:br>
            <a:r>
              <a:rPr lang="en-US" dirty="0" smtClean="0"/>
              <a:t>(Problems Solved)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1"/>
            <a:ext cx="4464538" cy="1301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517" y="2363987"/>
            <a:ext cx="4599039" cy="2730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41" y="2111022"/>
            <a:ext cx="4580616" cy="260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940" y="5094486"/>
            <a:ext cx="4563315" cy="277969"/>
          </a:xfrm>
          <a:prstGeom prst="rect">
            <a:avLst/>
          </a:prstGeom>
          <a:ln w="57150" cmpd="sng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386572"/>
            <a:ext cx="4445452" cy="209924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88640" y="5094486"/>
            <a:ext cx="3184615" cy="25627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20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88640" y="4846095"/>
            <a:ext cx="3184615" cy="25627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64301" y="5243442"/>
            <a:ext cx="3073854" cy="242371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71600" y="4165601"/>
            <a:ext cx="3073854" cy="243944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71600" y="3170699"/>
            <a:ext cx="3073854" cy="226024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2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Counting </a:t>
            </a:r>
            <a:r>
              <a:rPr lang="en-US" dirty="0" smtClean="0"/>
              <a:t>Performance</a:t>
            </a:r>
            <a:br>
              <a:rPr lang="en-US" dirty="0" smtClean="0"/>
            </a:br>
            <a:r>
              <a:rPr lang="en-US" dirty="0" smtClean="0"/>
              <a:t>(Cumulative Solving Time)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220" r="-19220"/>
          <a:stretch>
            <a:fillRect/>
          </a:stretch>
        </p:blipFill>
        <p:spPr>
          <a:xfrm>
            <a:off x="152400" y="1600200"/>
            <a:ext cx="8839200" cy="452596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453062" y="2802466"/>
            <a:ext cx="169093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Model Counting</a:t>
            </a:r>
          </a:p>
          <a:p>
            <a:r>
              <a:rPr lang="en-US" dirty="0" smtClean="0"/>
              <a:t>Is More Costly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1"/>
          </p:cNvCxnSpPr>
          <p:nvPr/>
        </p:nvCxnSpPr>
        <p:spPr>
          <a:xfrm flipH="1" flipV="1">
            <a:off x="6849533" y="3090333"/>
            <a:ext cx="603529" cy="3529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53062" y="3733799"/>
            <a:ext cx="137715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PI1 Counting</a:t>
            </a:r>
          </a:p>
          <a:p>
            <a:r>
              <a:rPr lang="en-US" dirty="0" smtClean="0"/>
              <a:t>Is Cheapest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6849534" y="4021667"/>
            <a:ext cx="603528" cy="3529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1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Q3: Counting and </a:t>
            </a:r>
            <a:r>
              <a:rPr lang="en-US" dirty="0" smtClean="0"/>
              <a:t>Features</a:t>
            </a:r>
            <a:br>
              <a:rPr lang="en-US" dirty="0" smtClean="0"/>
            </a:br>
            <a:r>
              <a:rPr lang="en-US" dirty="0" smtClean="0"/>
              <a:t>(Problems Solved)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1"/>
            <a:ext cx="4464538" cy="1301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517" y="2363987"/>
            <a:ext cx="4599039" cy="2730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41" y="2111022"/>
            <a:ext cx="4580616" cy="260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940" y="5094486"/>
            <a:ext cx="4563315" cy="2779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386572"/>
            <a:ext cx="4445452" cy="20992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12795" y="2371286"/>
            <a:ext cx="1249921" cy="774436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12795" y="3409671"/>
            <a:ext cx="1249921" cy="774436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12795" y="4445208"/>
            <a:ext cx="1249921" cy="774436"/>
          </a:xfrm>
          <a:prstGeom prst="rect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5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in Incomplete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[Chang and Amir, ICAPS06] </a:t>
            </a:r>
          </a:p>
          <a:p>
            <a:pPr lvl="1"/>
            <a:r>
              <a:rPr lang="en-US" dirty="0" smtClean="0"/>
              <a:t>Plan optimistically much like a classical planner</a:t>
            </a:r>
          </a:p>
          <a:p>
            <a:pPr lvl="1"/>
            <a:r>
              <a:rPr lang="en-US" dirty="0" smtClean="0"/>
              <a:t>Learn adds and </a:t>
            </a:r>
            <a:r>
              <a:rPr lang="en-US" dirty="0" err="1" smtClean="0"/>
              <a:t>dels</a:t>
            </a:r>
            <a:endParaRPr lang="en-US" dirty="0" smtClean="0"/>
          </a:p>
          <a:p>
            <a:pPr lvl="1"/>
            <a:r>
              <a:rPr lang="en-US" dirty="0" smtClean="0"/>
              <a:t>Emphasizes Compact Filtering</a:t>
            </a:r>
          </a:p>
          <a:p>
            <a:r>
              <a:rPr lang="en-US" dirty="0" smtClean="0"/>
              <a:t>Goalie</a:t>
            </a:r>
          </a:p>
          <a:p>
            <a:pPr lvl="1"/>
            <a:r>
              <a:rPr lang="en-US" dirty="0" smtClean="0"/>
              <a:t>Plan with </a:t>
            </a:r>
            <a:r>
              <a:rPr lang="en-US" dirty="0" err="1" smtClean="0"/>
              <a:t>DeFault</a:t>
            </a:r>
            <a:endParaRPr lang="en-US" dirty="0" smtClean="0"/>
          </a:p>
          <a:p>
            <a:pPr lvl="1"/>
            <a:r>
              <a:rPr lang="en-US" dirty="0" smtClean="0"/>
              <a:t>Learn pre, add, and </a:t>
            </a:r>
            <a:r>
              <a:rPr lang="en-US" dirty="0" err="1" smtClean="0"/>
              <a:t>dels</a:t>
            </a:r>
            <a:endParaRPr lang="en-US" dirty="0" smtClean="0"/>
          </a:p>
          <a:p>
            <a:pPr lvl="1"/>
            <a:r>
              <a:rPr lang="en-US" dirty="0" smtClean="0"/>
              <a:t>Emphasizes Robust Planning</a:t>
            </a:r>
          </a:p>
          <a:p>
            <a:r>
              <a:rPr lang="en-US" dirty="0"/>
              <a:t>Q4: Does reasoning about incompleteness reduce </a:t>
            </a:r>
            <a:r>
              <a:rPr lang="en-US" dirty="0" smtClean="0"/>
              <a:t>the number </a:t>
            </a:r>
            <a:r>
              <a:rPr lang="en-US" dirty="0"/>
              <a:t>of execution failures during execution?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5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Q4: Planner Invocations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5972" r="-55972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 Applied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3975" r="-53975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9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8738" r="-48738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8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approach to planning in incomplete STRIPS domains</a:t>
            </a:r>
          </a:p>
          <a:p>
            <a:r>
              <a:rPr lang="en-US" dirty="0" smtClean="0"/>
              <a:t>Counting diagnoses (PIs) is faster than model counting and returns comparable quality plans</a:t>
            </a:r>
          </a:p>
          <a:p>
            <a:r>
              <a:rPr lang="en-US" dirty="0" smtClean="0"/>
              <a:t>Executing robust Incomplete plans requires less re-planning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9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types of models</a:t>
            </a:r>
          </a:p>
          <a:p>
            <a:pPr lvl="1"/>
            <a:r>
              <a:rPr lang="en-US" dirty="0" smtClean="0"/>
              <a:t>Conditional Effects, Temporal, First-Order, …</a:t>
            </a:r>
          </a:p>
          <a:p>
            <a:r>
              <a:rPr lang="en-US" dirty="0" smtClean="0"/>
              <a:t>Correlated Incompleteness</a:t>
            </a:r>
          </a:p>
          <a:p>
            <a:r>
              <a:rPr lang="en-US" dirty="0" smtClean="0"/>
              <a:t>Priors</a:t>
            </a:r>
          </a:p>
          <a:p>
            <a:r>
              <a:rPr lang="en-US" dirty="0" smtClean="0"/>
              <a:t>Alternative Representations of Failure </a:t>
            </a:r>
            <a:r>
              <a:rPr lang="en-US" dirty="0" err="1" smtClean="0"/>
              <a:t>Expl</a:t>
            </a:r>
            <a:r>
              <a:rPr lang="en-US" dirty="0" smtClean="0"/>
              <a:t>.</a:t>
            </a:r>
          </a:p>
          <a:p>
            <a:r>
              <a:rPr lang="en-US" dirty="0" smtClean="0"/>
              <a:t>Approximate Belief States</a:t>
            </a:r>
          </a:p>
          <a:p>
            <a:r>
              <a:rPr lang="en-US" dirty="0" smtClean="0"/>
              <a:t>Knowledge Acquisition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30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DeFault</a:t>
            </a:r>
            <a:r>
              <a:rPr lang="en-US" dirty="0" smtClean="0"/>
              <a:t> and Goalie Java source code and domain generators available online</a:t>
            </a:r>
          </a:p>
          <a:p>
            <a:pPr marL="0" lvl="1" indent="0" algn="ctr">
              <a:buNone/>
            </a:pP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://www.cs.usu.edu/~danbryce/software/default.jar</a:t>
            </a:r>
            <a:endParaRPr lang="en-US" sz="2400" dirty="0"/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9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Incomplete Domain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STRIPS: (P,A,I,G)</a:t>
            </a:r>
          </a:p>
          <a:p>
            <a:pPr lvl="1"/>
            <a:r>
              <a:rPr lang="en-US" dirty="0" smtClean="0"/>
              <a:t>P: Set of propositions</a:t>
            </a:r>
          </a:p>
          <a:p>
            <a:pPr lvl="1"/>
            <a:r>
              <a:rPr lang="en-US" dirty="0" smtClean="0"/>
              <a:t>A: Incomplete Actions</a:t>
            </a:r>
          </a:p>
          <a:p>
            <a:pPr lvl="2"/>
            <a:r>
              <a:rPr lang="en-US" dirty="0" smtClean="0"/>
              <a:t>Known: Preconditions, Adds, Deletes</a:t>
            </a:r>
          </a:p>
          <a:p>
            <a:pPr lvl="2"/>
            <a:r>
              <a:rPr lang="en-US" dirty="0" smtClean="0">
                <a:solidFill>
                  <a:srgbClr val="DA1F28"/>
                </a:solidFill>
              </a:rPr>
              <a:t>Possible: Preconditions, Adds, Deletes</a:t>
            </a:r>
          </a:p>
          <a:p>
            <a:pPr lvl="2"/>
            <a:r>
              <a:rPr lang="en-US" dirty="0" smtClean="0"/>
              <a:t>Impossible</a:t>
            </a:r>
            <a:r>
              <a:rPr lang="en-US" dirty="0"/>
              <a:t>: Preconditions, Adds, Deletes</a:t>
            </a:r>
          </a:p>
          <a:p>
            <a:pPr lvl="1"/>
            <a:r>
              <a:rPr lang="en-US" dirty="0" smtClean="0"/>
              <a:t>I: Initial State</a:t>
            </a:r>
          </a:p>
          <a:p>
            <a:pPr lvl="1"/>
            <a:r>
              <a:rPr lang="en-US" dirty="0" smtClean="0"/>
              <a:t>G: Goal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3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PARC Printer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3344" y="1311729"/>
            <a:ext cx="85682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(:action HtmOverBlack-Move-A4</a:t>
            </a:r>
          </a:p>
          <a:p>
            <a:r>
              <a:rPr lang="en-US" sz="2400" dirty="0"/>
              <a:t> :parameters ( ?sheet - </a:t>
            </a:r>
            <a:r>
              <a:rPr lang="en-US" sz="2400" dirty="0" err="1"/>
              <a:t>sheet_t</a:t>
            </a:r>
            <a:r>
              <a:rPr lang="en-US" sz="2400" dirty="0"/>
              <a:t> )</a:t>
            </a:r>
          </a:p>
          <a:p>
            <a:r>
              <a:rPr lang="en-US" sz="2400" dirty="0"/>
              <a:t> :precondition (and (clear) (Available </a:t>
            </a:r>
            <a:r>
              <a:rPr lang="en-US" sz="2400" dirty="0" err="1"/>
              <a:t>HtmOverBlack</a:t>
            </a:r>
            <a:r>
              <a:rPr lang="en-US" sz="2400" dirty="0"/>
              <a:t>-RSRC)</a:t>
            </a:r>
          </a:p>
          <a:p>
            <a:r>
              <a:rPr lang="nl-NL" sz="2400" dirty="0"/>
              <a:t>                    (</a:t>
            </a:r>
            <a:r>
              <a:rPr lang="nl-NL" sz="2400" dirty="0" err="1"/>
              <a:t>Sheetsize</a:t>
            </a:r>
            <a:r>
              <a:rPr lang="nl-NL" sz="2400" dirty="0"/>
              <a:t> ?sheet A4)</a:t>
            </a:r>
          </a:p>
          <a:p>
            <a:r>
              <a:rPr lang="nl-NL" sz="2400" dirty="0"/>
              <a:t>                    (</a:t>
            </a:r>
            <a:r>
              <a:rPr lang="nl-NL" sz="2400" dirty="0" err="1"/>
              <a:t>Location</a:t>
            </a:r>
            <a:r>
              <a:rPr lang="nl-NL" sz="2400" dirty="0"/>
              <a:t> ?sheet </a:t>
            </a:r>
            <a:r>
              <a:rPr lang="nl-NL" sz="2400" dirty="0" err="1"/>
              <a:t>HtmOverBlack_Entry-EndCap_Exit</a:t>
            </a:r>
            <a:r>
              <a:rPr lang="nl-NL" sz="2400" dirty="0"/>
              <a:t>))</a:t>
            </a:r>
          </a:p>
          <a:p>
            <a:r>
              <a:rPr lang="nl-NL" sz="2400" dirty="0"/>
              <a:t> :effect (</a:t>
            </a:r>
            <a:r>
              <a:rPr lang="nl-NL" sz="2400" dirty="0" err="1"/>
              <a:t>and</a:t>
            </a:r>
            <a:r>
              <a:rPr lang="nl-NL" sz="2400" dirty="0"/>
              <a:t> (</a:t>
            </a:r>
            <a:r>
              <a:rPr lang="nl-NL" sz="2400" dirty="0" err="1"/>
              <a:t>not</a:t>
            </a:r>
            <a:r>
              <a:rPr lang="nl-NL" sz="2400" dirty="0"/>
              <a:t> (</a:t>
            </a:r>
            <a:r>
              <a:rPr lang="nl-NL" sz="2400" dirty="0" err="1"/>
              <a:t>Available</a:t>
            </a:r>
            <a:r>
              <a:rPr lang="nl-NL" sz="2400" dirty="0"/>
              <a:t> </a:t>
            </a:r>
            <a:r>
              <a:rPr lang="nl-NL" sz="2400" dirty="0" err="1"/>
              <a:t>HtmOverBlack</a:t>
            </a:r>
            <a:r>
              <a:rPr lang="nl-NL" sz="2400" dirty="0"/>
              <a:t>-RSRC))</a:t>
            </a:r>
          </a:p>
          <a:p>
            <a:r>
              <a:rPr lang="nl-NL" sz="2400" dirty="0"/>
              <a:t>              (</a:t>
            </a:r>
            <a:r>
              <a:rPr lang="nl-NL" sz="2400" dirty="0" err="1"/>
              <a:t>Location</a:t>
            </a:r>
            <a:r>
              <a:rPr lang="nl-NL" sz="2400" dirty="0"/>
              <a:t> ?sheet </a:t>
            </a:r>
            <a:r>
              <a:rPr lang="nl-NL" sz="2400" dirty="0" err="1"/>
              <a:t>HtmOverBlack_Exit-Down_TopEntry</a:t>
            </a:r>
            <a:r>
              <a:rPr lang="nl-NL" sz="2400" dirty="0"/>
              <a:t>)</a:t>
            </a:r>
          </a:p>
          <a:p>
            <a:r>
              <a:rPr lang="nl-NL" sz="2400" dirty="0"/>
              <a:t>              (</a:t>
            </a:r>
            <a:r>
              <a:rPr lang="nl-NL" sz="2400" dirty="0" err="1"/>
              <a:t>not</a:t>
            </a:r>
            <a:r>
              <a:rPr lang="nl-NL" sz="2400" dirty="0"/>
              <a:t> (</a:t>
            </a:r>
            <a:r>
              <a:rPr lang="nl-NL" sz="2400" dirty="0" err="1"/>
              <a:t>Location</a:t>
            </a:r>
            <a:r>
              <a:rPr lang="nl-NL" sz="2400" dirty="0"/>
              <a:t> ?sheet </a:t>
            </a:r>
            <a:r>
              <a:rPr lang="nl-NL" sz="2400" dirty="0" err="1"/>
              <a:t>HtmOverBlack_Entry-EndCap_Exit</a:t>
            </a:r>
            <a:r>
              <a:rPr lang="nl-NL" sz="2400" dirty="0"/>
              <a:t>))</a:t>
            </a:r>
          </a:p>
          <a:p>
            <a:r>
              <a:rPr lang="nl-NL" sz="2400" dirty="0"/>
              <a:t>              (</a:t>
            </a:r>
            <a:r>
              <a:rPr lang="nl-NL" sz="2400" dirty="0" err="1"/>
              <a:t>Available</a:t>
            </a:r>
            <a:r>
              <a:rPr lang="nl-NL" sz="2400" dirty="0"/>
              <a:t> </a:t>
            </a:r>
            <a:r>
              <a:rPr lang="nl-NL" sz="2400" dirty="0" err="1"/>
              <a:t>HtmOverBlack</a:t>
            </a:r>
            <a:r>
              <a:rPr lang="nl-NL" sz="2400" dirty="0"/>
              <a:t>-RSRC))</a:t>
            </a:r>
          </a:p>
          <a:p>
            <a:r>
              <a:rPr lang="nl-NL" sz="2400" dirty="0"/>
              <a:t> </a:t>
            </a:r>
            <a:r>
              <a:rPr lang="nl-NL" sz="2400" dirty="0">
                <a:solidFill>
                  <a:srgbClr val="DA1F28"/>
                </a:solidFill>
              </a:rPr>
              <a:t>:</a:t>
            </a:r>
            <a:r>
              <a:rPr lang="nl-NL" sz="2400" dirty="0" err="1">
                <a:solidFill>
                  <a:srgbClr val="DA1F28"/>
                </a:solidFill>
              </a:rPr>
              <a:t>poss</a:t>
            </a:r>
            <a:r>
              <a:rPr lang="nl-NL" sz="2400" dirty="0">
                <a:solidFill>
                  <a:srgbClr val="DA1F28"/>
                </a:solidFill>
              </a:rPr>
              <a:t>-effect (</a:t>
            </a:r>
            <a:r>
              <a:rPr lang="nl-NL" sz="2400" dirty="0" err="1">
                <a:solidFill>
                  <a:srgbClr val="DA1F28"/>
                </a:solidFill>
              </a:rPr>
              <a:t>and</a:t>
            </a:r>
            <a:r>
              <a:rPr lang="nl-NL" sz="2400" dirty="0">
                <a:solidFill>
                  <a:srgbClr val="DA1F28"/>
                </a:solidFill>
              </a:rPr>
              <a:t> (</a:t>
            </a:r>
            <a:r>
              <a:rPr lang="nl-NL" sz="2400" dirty="0" err="1">
                <a:solidFill>
                  <a:srgbClr val="DA1F28"/>
                </a:solidFill>
              </a:rPr>
              <a:t>not</a:t>
            </a:r>
            <a:r>
              <a:rPr lang="nl-NL" sz="2400" dirty="0">
                <a:solidFill>
                  <a:srgbClr val="DA1F28"/>
                </a:solidFill>
              </a:rPr>
              <a:t> (</a:t>
            </a:r>
            <a:r>
              <a:rPr lang="nl-NL" sz="2400" dirty="0" err="1">
                <a:solidFill>
                  <a:srgbClr val="DA1F28"/>
                </a:solidFill>
              </a:rPr>
              <a:t>clear</a:t>
            </a:r>
            <a:r>
              <a:rPr lang="nl-NL" sz="2400" dirty="0">
                <a:solidFill>
                  <a:srgbClr val="DA1F28"/>
                </a:solidFill>
              </a:rPr>
              <a:t>))</a:t>
            </a:r>
            <a:r>
              <a:rPr lang="nl-NL" sz="2400" dirty="0"/>
              <a:t>))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7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55870"/>
            <a:ext cx="8839200" cy="4525963"/>
          </a:xfrm>
        </p:spPr>
        <p:txBody>
          <a:bodyPr/>
          <a:lstStyle/>
          <a:p>
            <a:r>
              <a:rPr lang="en-US" dirty="0" smtClean="0"/>
              <a:t>Optimistic: </a:t>
            </a:r>
          </a:p>
          <a:p>
            <a:pPr lvl="1"/>
            <a:r>
              <a:rPr lang="en-US" dirty="0" smtClean="0"/>
              <a:t>Ignore possible preconditions and deletes.  </a:t>
            </a:r>
          </a:p>
          <a:p>
            <a:pPr lvl="1"/>
            <a:r>
              <a:rPr lang="en-US" dirty="0" smtClean="0"/>
              <a:t>Keep possible adds.</a:t>
            </a:r>
          </a:p>
          <a:p>
            <a:r>
              <a:rPr lang="en-US" dirty="0" smtClean="0"/>
              <a:t>Pessimistic: </a:t>
            </a:r>
          </a:p>
          <a:p>
            <a:pPr lvl="1"/>
            <a:r>
              <a:rPr lang="en-US" dirty="0" smtClean="0"/>
              <a:t>Assume </a:t>
            </a:r>
            <a:r>
              <a:rPr lang="en-US" dirty="0"/>
              <a:t>possible preconditions and deletes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Ignore </a:t>
            </a:r>
            <a:r>
              <a:rPr lang="en-US" dirty="0"/>
              <a:t>possible adds.</a:t>
            </a:r>
          </a:p>
          <a:p>
            <a:r>
              <a:rPr lang="en-US" dirty="0" smtClean="0"/>
              <a:t>Cautiously Optimistic:</a:t>
            </a:r>
          </a:p>
          <a:p>
            <a:pPr lvl="1"/>
            <a:r>
              <a:rPr lang="en-US" dirty="0" smtClean="0"/>
              <a:t>Don’t assume anything</a:t>
            </a:r>
          </a:p>
          <a:p>
            <a:pPr lvl="1"/>
            <a:r>
              <a:rPr lang="en-US" dirty="0" smtClean="0"/>
              <a:t>Count models under which plan succeeds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32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Synthesizing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Optimistic/Pessimistic</a:t>
            </a:r>
          </a:p>
          <a:p>
            <a:pPr lvl="1"/>
            <a:r>
              <a:rPr lang="en-US" dirty="0" smtClean="0"/>
              <a:t>Translate Instance to STRIPS instance</a:t>
            </a:r>
          </a:p>
          <a:p>
            <a:pPr lvl="2"/>
            <a:r>
              <a:rPr lang="en-US" dirty="0" smtClean="0"/>
              <a:t>Use favorite classical planner</a:t>
            </a:r>
          </a:p>
          <a:p>
            <a:r>
              <a:rPr lang="en-US" dirty="0" smtClean="0"/>
              <a:t>Cautiously Optimistic</a:t>
            </a:r>
          </a:p>
          <a:p>
            <a:pPr lvl="1"/>
            <a:r>
              <a:rPr lang="en-US" dirty="0" smtClean="0"/>
              <a:t>Translate to Conformant Planning</a:t>
            </a:r>
          </a:p>
          <a:p>
            <a:pPr lvl="2"/>
            <a:r>
              <a:rPr lang="en-US" dirty="0" smtClean="0"/>
              <a:t>Use favorite Conformant Planner (count models)</a:t>
            </a:r>
          </a:p>
          <a:p>
            <a:pPr lvl="1"/>
            <a:r>
              <a:rPr lang="en-US" dirty="0" smtClean="0"/>
              <a:t>Default Planner</a:t>
            </a:r>
          </a:p>
          <a:p>
            <a:pPr lvl="2"/>
            <a:r>
              <a:rPr lang="en-US" dirty="0"/>
              <a:t>Count models</a:t>
            </a:r>
          </a:p>
          <a:p>
            <a:pPr lvl="2"/>
            <a:r>
              <a:rPr lang="en-US" dirty="0" smtClean="0"/>
              <a:t>Count failure diagnoses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7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Conformant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77817"/>
            <a:ext cx="8839200" cy="4525963"/>
          </a:xfrm>
        </p:spPr>
        <p:txBody>
          <a:bodyPr/>
          <a:lstStyle/>
          <a:p>
            <a:r>
              <a:rPr lang="en-US" dirty="0" smtClean="0"/>
              <a:t>Action Incompleteness </a:t>
            </a:r>
            <a:r>
              <a:rPr lang="en-US" dirty="0" smtClean="0">
                <a:sym typeface="Wingdings"/>
              </a:rPr>
              <a:t> State Incompleteness</a:t>
            </a:r>
          </a:p>
          <a:p>
            <a:pPr lvl="1"/>
            <a:r>
              <a:rPr lang="en-US" dirty="0" smtClean="0">
                <a:sym typeface="Wingdings"/>
              </a:rPr>
              <a:t>New propositions (e.g., pre(</a:t>
            </a:r>
            <a:r>
              <a:rPr lang="en-US" dirty="0" err="1" smtClean="0">
                <a:sym typeface="Wingdings"/>
              </a:rPr>
              <a:t>a,p</a:t>
            </a:r>
            <a:r>
              <a:rPr lang="en-US" dirty="0" smtClean="0">
                <a:sym typeface="Wingdings"/>
              </a:rPr>
              <a:t>), add(b, q), …)</a:t>
            </a:r>
          </a:p>
          <a:p>
            <a:pPr lvl="1"/>
            <a:r>
              <a:rPr lang="en-US" dirty="0" smtClean="0">
                <a:sym typeface="Wingdings"/>
              </a:rPr>
              <a:t>Initial Belief State (e.g., unknown(pre(</a:t>
            </a:r>
            <a:r>
              <a:rPr lang="en-US" dirty="0" err="1" smtClean="0">
                <a:sym typeface="Wingdings"/>
              </a:rPr>
              <a:t>a,p</a:t>
            </a:r>
            <a:r>
              <a:rPr lang="en-US" dirty="0" smtClean="0">
                <a:sym typeface="Wingdings"/>
              </a:rPr>
              <a:t>)))</a:t>
            </a:r>
          </a:p>
          <a:p>
            <a:pPr lvl="1"/>
            <a:r>
              <a:rPr lang="en-US" dirty="0" smtClean="0">
                <a:sym typeface="Wingdings"/>
              </a:rPr>
              <a:t>Condition each effect on incompleteness</a:t>
            </a:r>
          </a:p>
          <a:p>
            <a:pPr lvl="2"/>
            <a:r>
              <a:rPr lang="en-US" dirty="0" smtClean="0">
                <a:sym typeface="Wingdings"/>
              </a:rPr>
              <a:t>-pre(</a:t>
            </a:r>
            <a:r>
              <a:rPr lang="en-US" dirty="0" err="1" smtClean="0">
                <a:sym typeface="Wingdings"/>
              </a:rPr>
              <a:t>a,p</a:t>
            </a:r>
            <a:r>
              <a:rPr lang="en-US" dirty="0" smtClean="0">
                <a:sym typeface="Wingdings"/>
              </a:rPr>
              <a:t>), r, s =&gt; g</a:t>
            </a:r>
          </a:p>
          <a:p>
            <a:pPr lvl="2"/>
            <a:r>
              <a:rPr lang="en-US" dirty="0" smtClean="0">
                <a:sym typeface="Wingdings"/>
              </a:rPr>
              <a:t>pre</a:t>
            </a:r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a,p</a:t>
            </a:r>
            <a:r>
              <a:rPr lang="en-US" dirty="0">
                <a:sym typeface="Wingdings"/>
              </a:rPr>
              <a:t>)</a:t>
            </a:r>
            <a:r>
              <a:rPr lang="en-US" dirty="0" smtClean="0">
                <a:sym typeface="Wingdings"/>
              </a:rPr>
              <a:t>, p, </a:t>
            </a:r>
            <a:r>
              <a:rPr lang="en-US" dirty="0">
                <a:sym typeface="Wingdings"/>
              </a:rPr>
              <a:t>r, s =&gt; </a:t>
            </a:r>
            <a:r>
              <a:rPr lang="en-US" dirty="0" smtClean="0">
                <a:sym typeface="Wingdings"/>
              </a:rPr>
              <a:t>g</a:t>
            </a:r>
          </a:p>
          <a:p>
            <a:pPr lvl="2"/>
            <a:r>
              <a:rPr lang="en-US" dirty="0" smtClean="0">
                <a:sym typeface="Wingdings"/>
              </a:rPr>
              <a:t>add(</a:t>
            </a:r>
            <a:r>
              <a:rPr lang="en-US" dirty="0" err="1" smtClean="0">
                <a:sym typeface="Wingdings"/>
              </a:rPr>
              <a:t>b,q</a:t>
            </a:r>
            <a:r>
              <a:rPr lang="en-US" dirty="0" smtClean="0">
                <a:sym typeface="Wingdings"/>
              </a:rPr>
              <a:t>), m, n =&gt; q</a:t>
            </a:r>
          </a:p>
          <a:p>
            <a:r>
              <a:rPr lang="en-US" dirty="0" smtClean="0">
                <a:sym typeface="Wingdings"/>
              </a:rPr>
              <a:t>Must be Conformant Probabilistic to count (weighted) models</a:t>
            </a:r>
          </a:p>
          <a:p>
            <a:pPr lvl="1"/>
            <a:r>
              <a:rPr lang="en-US" dirty="0" smtClean="0">
                <a:sym typeface="Wingdings"/>
              </a:rPr>
              <a:t>Conformant Non-deterministic requires strong plans</a:t>
            </a:r>
          </a:p>
          <a:p>
            <a:pPr lvl="2"/>
            <a:endParaRPr lang="en-US" dirty="0" smtClean="0">
              <a:sym typeface="Wingdings"/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84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[Garland and </a:t>
            </a:r>
            <a:r>
              <a:rPr lang="en-US" dirty="0" err="1" smtClean="0"/>
              <a:t>Lesh</a:t>
            </a:r>
            <a:r>
              <a:rPr lang="en-US" dirty="0" smtClean="0"/>
              <a:t>, </a:t>
            </a:r>
            <a:r>
              <a:rPr lang="en-US" dirty="0"/>
              <a:t>AAAI02</a:t>
            </a:r>
            <a:r>
              <a:rPr lang="en-US" dirty="0" smtClean="0"/>
              <a:t>] </a:t>
            </a:r>
            <a:r>
              <a:rPr lang="en-US" dirty="0"/>
              <a:t>and [Robertson and </a:t>
            </a:r>
            <a:r>
              <a:rPr lang="en-US" dirty="0" smtClean="0"/>
              <a:t>Bryce, HDIP09] from single fault to multi-fault.</a:t>
            </a:r>
          </a:p>
          <a:p>
            <a:r>
              <a:rPr lang="en-US" dirty="0" smtClean="0"/>
              <a:t>Foundations in Model-Based Diagnosis [Reiter, AIJ87] and Assumption-Based Truth Maintenance Systems [de </a:t>
            </a:r>
            <a:r>
              <a:rPr lang="en-US" dirty="0" err="1" smtClean="0"/>
              <a:t>Kleer</a:t>
            </a:r>
            <a:r>
              <a:rPr lang="en-US" dirty="0"/>
              <a:t> </a:t>
            </a:r>
            <a:r>
              <a:rPr lang="en-US" dirty="0" smtClean="0"/>
              <a:t>AIJ86].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3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Failure Explanations</a:t>
            </a:r>
            <a:endParaRPr lang="en-US" dirty="0"/>
          </a:p>
        </p:txBody>
      </p:sp>
      <p:pic>
        <p:nvPicPr>
          <p:cNvPr id="4" name="Picture 2" descr="Screen shot 2011-05-28 at 9.5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" y="1205527"/>
            <a:ext cx="9140087" cy="249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537313" y="3634167"/>
            <a:ext cx="838930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Propositions 		= {</a:t>
            </a:r>
            <a:r>
              <a:rPr lang="en-US" sz="1800" dirty="0" err="1"/>
              <a:t>p,q,r,g</a:t>
            </a:r>
            <a:r>
              <a:rPr lang="en-US" sz="1800" dirty="0"/>
              <a:t>}		</a:t>
            </a:r>
          </a:p>
          <a:p>
            <a:pPr eaLnBrk="1" hangingPunct="1"/>
            <a:r>
              <a:rPr lang="en-US" sz="1800" dirty="0"/>
              <a:t>Incomplete Actions 	= {</a:t>
            </a:r>
            <a:r>
              <a:rPr lang="en-US" sz="1800" dirty="0" err="1"/>
              <a:t>a,b,c</a:t>
            </a:r>
            <a:r>
              <a:rPr lang="en-US" sz="1800" dirty="0"/>
              <a:t>} 	</a:t>
            </a:r>
          </a:p>
          <a:p>
            <a:pPr eaLnBrk="1" hangingPunct="1"/>
            <a:r>
              <a:rPr lang="en-US" sz="1800" dirty="0"/>
              <a:t>Initial State 		= {p, q}		</a:t>
            </a:r>
          </a:p>
          <a:p>
            <a:pPr eaLnBrk="1" hangingPunct="1"/>
            <a:r>
              <a:rPr lang="en-US" sz="1800" dirty="0"/>
              <a:t>Goal 			= {g}</a:t>
            </a:r>
          </a:p>
          <a:p>
            <a:pPr eaLnBrk="1" hangingPunct="1"/>
            <a:r>
              <a:rPr lang="en-US" sz="1800" dirty="0"/>
              <a:t>Incomplete Features 	= {pre(a, r), add(a, r), del(a, p), del(b, q), pre(c, q)}</a:t>
            </a:r>
          </a:p>
          <a:p>
            <a:pPr eaLnBrk="1" hangingPunct="1"/>
            <a:r>
              <a:rPr lang="en-US" sz="1800" dirty="0"/>
              <a:t>Complete Features:	pre(a) = {p, q};</a:t>
            </a:r>
          </a:p>
          <a:p>
            <a:pPr eaLnBrk="1" hangingPunct="1"/>
            <a:r>
              <a:rPr lang="en-US" sz="1800" dirty="0"/>
              <a:t>			pre(b) = {r}, add(b) = {r};</a:t>
            </a:r>
          </a:p>
          <a:p>
            <a:pPr eaLnBrk="1" hangingPunct="1"/>
            <a:r>
              <a:rPr lang="en-US" sz="1800" dirty="0"/>
              <a:t>			pre(c) = {r}, add(c) = {g}.</a:t>
            </a:r>
          </a:p>
          <a:p>
            <a:pPr eaLnBrk="1" hangingPunct="1"/>
            <a:r>
              <a:rPr lang="en-US" sz="1800" dirty="0"/>
              <a:t>State Sequence: 	(s0 = {</a:t>
            </a:r>
            <a:r>
              <a:rPr lang="en-US" sz="1800" dirty="0" err="1"/>
              <a:t>p,q</a:t>
            </a:r>
            <a:r>
              <a:rPr lang="en-US" sz="1800" dirty="0"/>
              <a:t>}, s1 = {</a:t>
            </a:r>
            <a:r>
              <a:rPr lang="en-US" sz="1800" dirty="0" err="1"/>
              <a:t>p,q,r</a:t>
            </a:r>
            <a:r>
              <a:rPr lang="en-US" sz="1800" dirty="0"/>
              <a:t>}, s2 = {</a:t>
            </a:r>
            <a:r>
              <a:rPr lang="en-US" sz="1800" dirty="0" err="1"/>
              <a:t>q,r</a:t>
            </a:r>
            <a:r>
              <a:rPr lang="en-US" sz="1800" dirty="0"/>
              <a:t>}, s3 = {</a:t>
            </a:r>
            <a:r>
              <a:rPr lang="en-US" sz="1800" dirty="0" err="1"/>
              <a:t>q,r,g</a:t>
            </a:r>
            <a:r>
              <a:rPr lang="en-US" sz="1800" dirty="0"/>
              <a:t>}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6/16/11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4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SU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USU.thmx</Template>
  <TotalTime>7254</TotalTime>
  <Words>930</Words>
  <Application>Microsoft Macintosh PowerPoint</Application>
  <PresentationFormat>On-screen Show (4:3)</PresentationFormat>
  <Paragraphs>199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USU</vt:lpstr>
      <vt:lpstr>Planning and Acting in Incomplete Domains</vt:lpstr>
      <vt:lpstr>Motivation</vt:lpstr>
      <vt:lpstr>Anatomy of an Incomplete Domain</vt:lpstr>
      <vt:lpstr>PARC Printer</vt:lpstr>
      <vt:lpstr>Plan Semantics</vt:lpstr>
      <vt:lpstr>Synthesizing Plans</vt:lpstr>
      <vt:lpstr>Conformant Planning</vt:lpstr>
      <vt:lpstr>DeFault</vt:lpstr>
      <vt:lpstr>Plan Failure Explanations</vt:lpstr>
      <vt:lpstr>Propagating Failure Explanations</vt:lpstr>
      <vt:lpstr>Counting Models and Diagnoses</vt:lpstr>
      <vt:lpstr>Models (26834 Incomplete Features)</vt:lpstr>
      <vt:lpstr>Heuristics</vt:lpstr>
      <vt:lpstr>Heuristics Cont’d</vt:lpstr>
      <vt:lpstr>DeFault Planner</vt:lpstr>
      <vt:lpstr>Domains</vt:lpstr>
      <vt:lpstr>Incomplete Features</vt:lpstr>
      <vt:lpstr>Questions</vt:lpstr>
      <vt:lpstr>Q1: Quality (# Better Quality)</vt:lpstr>
      <vt:lpstr>Q2: Counting Performance (Problems Solved)</vt:lpstr>
      <vt:lpstr>Q2: Counting Performance (Cumulative Solving Time)</vt:lpstr>
      <vt:lpstr>Q3: Counting and Features (Problems Solved)</vt:lpstr>
      <vt:lpstr>Execution in Incomplete Domains</vt:lpstr>
      <vt:lpstr>Q4: Planner Invocations</vt:lpstr>
      <vt:lpstr>Actions Applied</vt:lpstr>
      <vt:lpstr>Total Time</vt:lpstr>
      <vt:lpstr>Summary</vt:lpstr>
      <vt:lpstr>Future Work</vt:lpstr>
      <vt:lpstr>Thanks</vt:lpstr>
    </vt:vector>
  </TitlesOfParts>
  <Company>Utah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and Acting in Incomplete Domains</dc:title>
  <dc:creator>Daniel Bryce</dc:creator>
  <cp:lastModifiedBy>Daniel Bryce</cp:lastModifiedBy>
  <cp:revision>10</cp:revision>
  <cp:lastPrinted>2011-06-16T07:45:16Z</cp:lastPrinted>
  <dcterms:created xsi:type="dcterms:W3CDTF">2011-06-06T16:24:20Z</dcterms:created>
  <dcterms:modified xsi:type="dcterms:W3CDTF">2011-06-16T07:55:20Z</dcterms:modified>
</cp:coreProperties>
</file>